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61" r:id="rId3"/>
    <p:sldId id="293" r:id="rId4"/>
    <p:sldId id="265" r:id="rId5"/>
    <p:sldId id="294" r:id="rId6"/>
    <p:sldId id="259" r:id="rId7"/>
    <p:sldId id="262" r:id="rId8"/>
    <p:sldId id="263" r:id="rId9"/>
    <p:sldId id="269" r:id="rId10"/>
    <p:sldId id="270" r:id="rId11"/>
    <p:sldId id="264" r:id="rId12"/>
    <p:sldId id="267" r:id="rId13"/>
    <p:sldId id="268" r:id="rId14"/>
    <p:sldId id="266" r:id="rId15"/>
    <p:sldId id="277" r:id="rId16"/>
    <p:sldId id="278" r:id="rId17"/>
    <p:sldId id="279" r:id="rId18"/>
    <p:sldId id="295" r:id="rId19"/>
    <p:sldId id="276" r:id="rId20"/>
    <p:sldId id="271" r:id="rId21"/>
    <p:sldId id="272" r:id="rId22"/>
    <p:sldId id="273" r:id="rId23"/>
    <p:sldId id="274" r:id="rId24"/>
    <p:sldId id="275" r:id="rId25"/>
    <p:sldId id="296" r:id="rId26"/>
    <p:sldId id="292" r:id="rId27"/>
    <p:sldId id="297" r:id="rId28"/>
    <p:sldId id="280" r:id="rId29"/>
    <p:sldId id="281" r:id="rId30"/>
    <p:sldId id="283" r:id="rId31"/>
    <p:sldId id="286" r:id="rId32"/>
    <p:sldId id="285" r:id="rId33"/>
    <p:sldId id="284" r:id="rId34"/>
    <p:sldId id="298" r:id="rId35"/>
    <p:sldId id="287" r:id="rId36"/>
    <p:sldId id="288" r:id="rId37"/>
    <p:sldId id="291" r:id="rId38"/>
    <p:sldId id="290" r:id="rId39"/>
    <p:sldId id="258" r:id="rId40"/>
    <p:sldId id="299" r:id="rId41"/>
    <p:sldId id="300" r:id="rId42"/>
    <p:sldId id="301" r:id="rId43"/>
    <p:sldId id="302" r:id="rId44"/>
    <p:sldId id="303" r:id="rId45"/>
    <p:sldId id="257" r:id="rId46"/>
    <p:sldId id="304" r:id="rId47"/>
    <p:sldId id="305" r:id="rId48"/>
    <p:sldId id="306" r:id="rId49"/>
    <p:sldId id="260" r:id="rId50"/>
    <p:sldId id="30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52"/>
    <p:restoredTop sz="94656"/>
  </p:normalViewPr>
  <p:slideViewPr>
    <p:cSldViewPr snapToGrid="0" snapToObjects="1">
      <p:cViewPr varScale="1">
        <p:scale>
          <a:sx n="109" d="100"/>
          <a:sy n="109" d="100"/>
        </p:scale>
        <p:origin x="21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95616-5714-9B4F-91BB-ABE4AF5C85D2}" type="datetimeFigureOut">
              <a:rPr lang="en-US" smtClean="0"/>
              <a:t>2/15/21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1561D-A694-644D-9872-73FA55B7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85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1561D-A694-644D-9872-73FA55B7A6F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96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1561D-A694-644D-9872-73FA55B7A6F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28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1AAA-8A1D-514B-9D0B-27B0795A6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B8C8C5-774F-4D4F-BAAC-AF8AE5A13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7E845-3B02-A647-AED3-21E5889C7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6991E-FE92-EC41-A55F-5A5F5606B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3B0F-E65F-D749-AB73-FBFD9307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0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5B4DE-A832-EF4C-B2A9-F403329A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32541-AC41-7E4A-AC94-62F362919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E929A-C86B-2442-804E-B6093897B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5410F-8470-8847-BC60-7273A6764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542FE-89DE-A941-B137-B02EAEB9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25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163EFA-3F1F-3A4B-99A7-F610260D7E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25220-F003-1648-AD62-276D1AB0E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7740-72FB-4A40-A82B-2A0918BD8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8EC5A-A852-8B49-909F-A238BB08C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E9124-2B6A-624A-9693-FF8B61443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9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E598C-3CE2-2C45-8936-DD5DA5EA7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C1D4-B722-9642-AAB8-3892A726E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6E63F-2DAA-454A-974E-AFF400030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50E22-488D-9D4E-AE27-705C7F96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DC2D1-A32F-0C4C-973A-28C64B4A4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96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F7F46-E642-954B-938E-3F3102174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007F5-8E13-064B-96A8-50B099B32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F4080-DA1A-A94C-A2EB-6852D6732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DD5A8-CD5E-EC4D-9012-5D89BA8A2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C9C9F-B277-464C-B487-FBBD365C0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7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B3DD1-1033-BB4B-A6DC-3CF26F9F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29424-B90F-7348-8333-A347935D5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CB09F-3034-344D-A2C7-9383C2377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62DE4-A83C-6745-8C40-C385A1DC2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4FB44-E819-4B40-97C2-D27F88545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DE1DD1-256D-6D4E-B1C5-A0C4381BB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90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FFD83-B864-7C48-9CFA-5B880559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569F2-F472-3045-9170-175BEE16B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D844F-7AB8-FB4A-89D9-AAD76D6A3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5F7F6-3D10-F743-8FDF-2920FE2954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A5D4CB-4C22-844B-92CC-55530895B3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78A771-9D4A-3C4A-B1CA-6C2C8B5CF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F456ED-7FBE-6444-9DB2-1CE5DE9E6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0A6BC4-EC7C-B449-B880-9D0E40D3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72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82CFE-65B8-E842-BD68-A252BB203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9B35-4A88-0349-9571-E0E306158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9B9EA-B96F-E943-80D1-7E2206A93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E1877-D2E3-974A-A8B1-710284202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51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1255DB-D6E8-C04C-93BD-ACC490D84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B0D0E-CC69-F84B-B87E-7F62082D4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9EC3B-BF47-2543-B075-38ED4F99D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58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D6A4B-9DEC-5C44-B1DC-8211C69C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44965-E4C8-544A-8137-4D4E06467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60661-B15A-DD4F-B46C-142AF4784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0D102-87AC-074D-9FF7-915A55B87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89C37-940D-284C-AC23-69762AE04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1D196-818D-7445-9F73-BA69DEB73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4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CAD0-3B7F-5049-8A8D-0DC4D118D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5BFB56-2B17-1C40-BE43-10B918F02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AB4F6-C076-3F4A-B873-1DF0C5BCB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008EF-6555-4A43-AA2C-113219196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F66AB-82DA-384A-9FA5-3E292ADE7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7A151-43DA-494F-8912-4A736514B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67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90B017-42FE-1C4B-9EAA-6629EE32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AA08A-45D2-7144-8CCF-45956CC25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95A8A-7204-5A4F-82B0-231D0CD624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9CD34-192A-594C-BA79-5F85F7766E2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848B8-D9E5-9F44-B06D-433D2E46F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BB20D-6DFC-3649-8602-3D81652E8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2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A6688B-3DD7-0048-A0AD-D4E1F80F5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740678-3339-FA48-8198-DBCF031B1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19" y="1858792"/>
            <a:ext cx="505877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Plant responses to temperature over space and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FA3CE9-5156-4C4E-B574-4BBB6C94C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0472" y="6105184"/>
            <a:ext cx="9144000" cy="129994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February 16, 2021</a:t>
            </a:r>
          </a:p>
        </p:txBody>
      </p:sp>
    </p:spTree>
    <p:extLst>
      <p:ext uri="{BB962C8B-B14F-4D97-AF65-F5344CB8AC3E}">
        <p14:creationId xmlns:p14="http://schemas.microsoft.com/office/powerpoint/2010/main" val="1229786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2E7801-CF40-BD48-B22D-52F65DC2019D}"/>
              </a:ext>
            </a:extLst>
          </p:cNvPr>
          <p:cNvSpPr txBox="1"/>
          <p:nvPr/>
        </p:nvSpPr>
        <p:spPr>
          <a:xfrm>
            <a:off x="7681373" y="1583141"/>
            <a:ext cx="42080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Substrate affinity increases with temperature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change is dependent on the substrate and enzyme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655288-6D25-6549-93FC-F931BFD54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37" y="221302"/>
            <a:ext cx="65024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86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1C84-F9C7-264E-A4BE-63B123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that respond to temperature: </a:t>
            </a:r>
            <a:r>
              <a:rPr lang="en-US" dirty="0">
                <a:solidFill>
                  <a:srgbClr val="7030A0"/>
                </a:solidFill>
              </a:rPr>
              <a:t>Diffusion</a:t>
            </a:r>
          </a:p>
        </p:txBody>
      </p:sp>
    </p:spTree>
    <p:extLst>
      <p:ext uri="{BB962C8B-B14F-4D97-AF65-F5344CB8AC3E}">
        <p14:creationId xmlns:p14="http://schemas.microsoft.com/office/powerpoint/2010/main" val="1065948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36252-6886-704C-A1EA-798B3E477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Diffusion</a:t>
            </a:r>
            <a:r>
              <a:rPr lang="en-US" dirty="0"/>
              <a:t>: movement from area of low concentration to high concentration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ECB6D-5E12-554B-B6B3-0C31EDACB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2623972"/>
            <a:ext cx="2565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44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8D5D7-CCB5-194D-9EC1-E821A93D6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rates increase with temperature (Fick’s law coefficient increases)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5AFED8-AFD3-024D-A187-B48FC1C50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804" y="2159960"/>
            <a:ext cx="5698391" cy="456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66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6EB-9D14-7C4E-8B4B-4D51A1D0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5BF-B065-B94D-82F3-3EE934D0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How does temperature change in natural environments?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Why does temperature variation matter for plants?</a:t>
            </a:r>
          </a:p>
        </p:txBody>
      </p:sp>
    </p:spTree>
    <p:extLst>
      <p:ext uri="{BB962C8B-B14F-4D97-AF65-F5344CB8AC3E}">
        <p14:creationId xmlns:p14="http://schemas.microsoft.com/office/powerpoint/2010/main" val="1787918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Respiration</a:t>
            </a:r>
            <a:r>
              <a:rPr lang="en-US" dirty="0"/>
              <a:t>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2785643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51004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435521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1282702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7603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1134243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6EB-9D14-7C4E-8B4B-4D51A1D0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5BF-B065-B94D-82F3-3EE934D0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How does temperature vary over space and time?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FEA93-4BBA-E74A-AB45-81E475A9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315" y="2743199"/>
            <a:ext cx="1955042" cy="391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66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41675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435521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12721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153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7030A0"/>
                </a:solidFill>
              </a:rPr>
              <a:t>Rubisco likes O2 more at higher T!</a:t>
            </a:r>
            <a:endParaRPr lang="en-US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244BC2-12F7-1F44-A3AF-C5805A9A7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857" y="1206500"/>
            <a:ext cx="5689600" cy="558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1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ED2E80-56B1-F94C-AAFE-E30026763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699" y="1453243"/>
            <a:ext cx="5334758" cy="52409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153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7030A0"/>
                </a:solidFill>
              </a:rPr>
              <a:t>Rubisco likes O2 more at higher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7030A0"/>
                </a:solidFill>
              </a:rPr>
              <a:t>Stomata close at higher T!</a:t>
            </a:r>
            <a:endParaRPr lang="en-US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8167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Rubisco likes O2 more at higher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Stomata close at higher T!</a:t>
            </a:r>
            <a:endParaRPr lang="en-US" sz="4000" dirty="0"/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913192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311124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432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Rubisco likes O2 more at higher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Stomata close at higher T!</a:t>
            </a:r>
            <a:endParaRPr lang="en-US" sz="4000" dirty="0"/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913192"/>
            <a:ext cx="8394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Would this differ for C4 species?</a:t>
            </a:r>
          </a:p>
        </p:txBody>
      </p:sp>
    </p:spTree>
    <p:extLst>
      <p:ext uri="{BB962C8B-B14F-4D97-AF65-F5344CB8AC3E}">
        <p14:creationId xmlns:p14="http://schemas.microsoft.com/office/powerpoint/2010/main" val="3578654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8037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2884279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</p:txBody>
      </p:sp>
    </p:spTree>
    <p:extLst>
      <p:ext uri="{BB962C8B-B14F-4D97-AF65-F5344CB8AC3E}">
        <p14:creationId xmlns:p14="http://schemas.microsoft.com/office/powerpoint/2010/main" val="2037803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8849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6A437-7E4F-2248-B7FD-1229290EBA74}"/>
              </a:ext>
            </a:extLst>
          </p:cNvPr>
          <p:cNvSpPr txBox="1"/>
          <p:nvPr/>
        </p:nvSpPr>
        <p:spPr>
          <a:xfrm>
            <a:off x="1373713" y="4435521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4125428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907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Stomata close with increased 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77A5ED-D3B0-2C4F-9B7C-1B3FE91B3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242" y="1380802"/>
            <a:ext cx="5334758" cy="524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03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907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Stomata close with increased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Leaves cool with increased 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7DD01-3E89-BD4E-8B62-28E84E24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091" y="1281977"/>
            <a:ext cx="3613401" cy="5438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C7DFB7-2F38-2646-A565-F3843B26319D}"/>
              </a:ext>
            </a:extLst>
          </p:cNvPr>
          <p:cNvSpPr txBox="1"/>
          <p:nvPr/>
        </p:nvSpPr>
        <p:spPr>
          <a:xfrm>
            <a:off x="10811301" y="6488668"/>
            <a:ext cx="138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Gates (1968)</a:t>
            </a:r>
          </a:p>
        </p:txBody>
      </p:sp>
    </p:spTree>
    <p:extLst>
      <p:ext uri="{BB962C8B-B14F-4D97-AF65-F5344CB8AC3E}">
        <p14:creationId xmlns:p14="http://schemas.microsoft.com/office/powerpoint/2010/main" val="2692059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Stomata close with increased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Leaves cool with increased 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6A437-7E4F-2248-B7FD-1229290EBA74}"/>
              </a:ext>
            </a:extLst>
          </p:cNvPr>
          <p:cNvSpPr txBox="1"/>
          <p:nvPr/>
        </p:nvSpPr>
        <p:spPr>
          <a:xfrm>
            <a:off x="1373713" y="4435521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2063195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041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B424-B50C-EC40-9788-9842E6C6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now what about acclimation!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21B2F-3491-984B-B42C-2CE709939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69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8E4CCA-03F5-1F4B-8500-71F4F5B9E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870"/>
          <a:stretch/>
        </p:blipFill>
        <p:spPr>
          <a:xfrm>
            <a:off x="6432525" y="2101754"/>
            <a:ext cx="5612328" cy="31799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762A6C-6E44-1F4E-B81C-269F0C624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970"/>
          <a:stretch/>
        </p:blipFill>
        <p:spPr>
          <a:xfrm>
            <a:off x="0" y="2060812"/>
            <a:ext cx="5701209" cy="3220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3AAE65-08D9-704E-9C32-1F54128DD129}"/>
              </a:ext>
            </a:extLst>
          </p:cNvPr>
          <p:cNvSpPr txBox="1"/>
          <p:nvPr/>
        </p:nvSpPr>
        <p:spPr>
          <a:xfrm>
            <a:off x="0" y="6488668"/>
            <a:ext cx="2401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Gunderson et al. (2010)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548EA-90C9-8B46-87BE-19F6D980821A}"/>
              </a:ext>
            </a:extLst>
          </p:cNvPr>
          <p:cNvSpPr txBox="1"/>
          <p:nvPr/>
        </p:nvSpPr>
        <p:spPr>
          <a:xfrm>
            <a:off x="10378298" y="6488668"/>
            <a:ext cx="1813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Silim</a:t>
            </a:r>
            <a:r>
              <a:rPr lang="en-US" dirty="0"/>
              <a:t> et al. (2010)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E11632-F4B4-9843-A692-08A35C2B7A22}"/>
              </a:ext>
            </a:extLst>
          </p:cNvPr>
          <p:cNvSpPr txBox="1"/>
          <p:nvPr/>
        </p:nvSpPr>
        <p:spPr>
          <a:xfrm>
            <a:off x="455103" y="690054"/>
            <a:ext cx="10194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Acclimation leads to a roughly homeostatic response!</a:t>
            </a:r>
          </a:p>
        </p:txBody>
      </p:sp>
    </p:spTree>
    <p:extLst>
      <p:ext uri="{BB962C8B-B14F-4D97-AF65-F5344CB8AC3E}">
        <p14:creationId xmlns:p14="http://schemas.microsoft.com/office/powerpoint/2010/main" val="3937488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2D5D7-0BBF-BE4B-A51F-1026C7A1B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83" y="489328"/>
            <a:ext cx="5498815" cy="59650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F2F27A-496D-6240-839B-0DFDDA24351C}"/>
              </a:ext>
            </a:extLst>
          </p:cNvPr>
          <p:cNvSpPr txBox="1"/>
          <p:nvPr/>
        </p:nvSpPr>
        <p:spPr>
          <a:xfrm>
            <a:off x="6605517" y="2333767"/>
            <a:ext cx="521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CUE = photosynthesis / respiration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2D0FE1-1B13-1C42-BA27-258D4BF153DC}"/>
              </a:ext>
            </a:extLst>
          </p:cNvPr>
          <p:cNvSpPr txBox="1"/>
          <p:nvPr/>
        </p:nvSpPr>
        <p:spPr>
          <a:xfrm>
            <a:off x="10691909" y="6488668"/>
            <a:ext cx="1500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Gifford (2003)</a:t>
            </a:r>
          </a:p>
        </p:txBody>
      </p:sp>
    </p:spTree>
    <p:extLst>
      <p:ext uri="{BB962C8B-B14F-4D97-AF65-F5344CB8AC3E}">
        <p14:creationId xmlns:p14="http://schemas.microsoft.com/office/powerpoint/2010/main" val="2724703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6EB-9D14-7C4E-8B4B-4D51A1D0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5BF-B065-B94D-82F3-3EE934D0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How does temperature change in natural environments?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Why does temperature variation matter for plants?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Does any of this even matter?</a:t>
            </a:r>
          </a:p>
        </p:txBody>
      </p:sp>
    </p:spTree>
    <p:extLst>
      <p:ext uri="{BB962C8B-B14F-4D97-AF65-F5344CB8AC3E}">
        <p14:creationId xmlns:p14="http://schemas.microsoft.com/office/powerpoint/2010/main" val="1471501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8B31-77D4-5E4E-BC78-D41CFD78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a 3-5°C increase in temperature matter?</a:t>
            </a:r>
            <a:br>
              <a:rPr lang="en-US" dirty="0"/>
            </a:br>
            <a:r>
              <a:rPr lang="en-US" dirty="0"/>
              <a:t>Why or why not?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BF021-1A42-BB48-8263-0AB9BA638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28" r="48879" b="31543"/>
          <a:stretch/>
        </p:blipFill>
        <p:spPr>
          <a:xfrm>
            <a:off x="2415654" y="2062985"/>
            <a:ext cx="6805805" cy="4053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C06386-F0FF-7C4C-8ACD-99ACF9140FF2}"/>
              </a:ext>
            </a:extLst>
          </p:cNvPr>
          <p:cNvSpPr txBox="1"/>
          <p:nvPr/>
        </p:nvSpPr>
        <p:spPr>
          <a:xfrm>
            <a:off x="0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407567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6EB-9D14-7C4E-8B4B-4D51A1D0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5BF-B065-B94D-82F3-3EE934D0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How does temperature change in natural environments?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Why does temperature variation matter for plants?</a:t>
            </a:r>
          </a:p>
        </p:txBody>
      </p:sp>
    </p:spTree>
    <p:extLst>
      <p:ext uri="{BB962C8B-B14F-4D97-AF65-F5344CB8AC3E}">
        <p14:creationId xmlns:p14="http://schemas.microsoft.com/office/powerpoint/2010/main" val="2700438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5EA39-9F25-C743-9BF7-201357D2E7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Thermal acclimation and the dynamic response of plant respiration to 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3582E9-E328-BB4C-8696-A2F0094F5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2566"/>
            <a:ext cx="9144000" cy="109523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Atkin and </a:t>
            </a:r>
            <a:r>
              <a:rPr lang="en-US" dirty="0" err="1">
                <a:solidFill>
                  <a:srgbClr val="7030A0"/>
                </a:solidFill>
              </a:rPr>
              <a:t>Tjoelker</a:t>
            </a:r>
            <a:r>
              <a:rPr lang="en-US" dirty="0">
                <a:solidFill>
                  <a:srgbClr val="7030A0"/>
                </a:solidFill>
              </a:rPr>
              <a:t> (2003). Trends in Plant Science</a:t>
            </a:r>
          </a:p>
        </p:txBody>
      </p:sp>
    </p:spTree>
    <p:extLst>
      <p:ext uri="{BB962C8B-B14F-4D97-AF65-F5344CB8AC3E}">
        <p14:creationId xmlns:p14="http://schemas.microsoft.com/office/powerpoint/2010/main" val="3572295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096E-BFA5-0E4A-B4D2-043733D6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acclimation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A5C62-FF49-4C4A-B45B-085481963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91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C6372-0944-EF4C-975F-C3A1B0BEF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Seems pretty cut and dry!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449D7-8F65-284C-8E86-64F6D2103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533"/>
          <a:stretch/>
        </p:blipFill>
        <p:spPr>
          <a:xfrm>
            <a:off x="4232987" y="1690688"/>
            <a:ext cx="3371183" cy="4558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7691AC-0457-AB44-A2F2-38B2A05AEDB4}"/>
              </a:ext>
            </a:extLst>
          </p:cNvPr>
          <p:cNvSpPr txBox="1"/>
          <p:nvPr/>
        </p:nvSpPr>
        <p:spPr>
          <a:xfrm>
            <a:off x="9850140" y="6487033"/>
            <a:ext cx="234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Atkin &amp; </a:t>
            </a:r>
            <a:r>
              <a:rPr lang="en-US" dirty="0" err="1"/>
              <a:t>Tjoelker</a:t>
            </a:r>
            <a:r>
              <a:rPr lang="en-US" dirty="0"/>
              <a:t> (2003)</a:t>
            </a:r>
          </a:p>
        </p:txBody>
      </p:sp>
    </p:spTree>
    <p:extLst>
      <p:ext uri="{BB962C8B-B14F-4D97-AF65-F5344CB8AC3E}">
        <p14:creationId xmlns:p14="http://schemas.microsoft.com/office/powerpoint/2010/main" val="25394393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BC3B-5753-CF4E-BA93-3892FF60A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turns out acclimation can be quite variable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821005-56FE-4942-BB12-75ABCB9B4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951" y="1310186"/>
            <a:ext cx="3028097" cy="5356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B51B7F-6306-AF47-8D35-F95BE7F0CF3C}"/>
              </a:ext>
            </a:extLst>
          </p:cNvPr>
          <p:cNvSpPr txBox="1"/>
          <p:nvPr/>
        </p:nvSpPr>
        <p:spPr>
          <a:xfrm>
            <a:off x="10180231" y="6488668"/>
            <a:ext cx="2011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Yamori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2004470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06C74-BA84-4C43-BFAE-A8F68479C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Given what you know about temperature responses: Why would plants acclimate?</a:t>
            </a:r>
          </a:p>
        </p:txBody>
      </p:sp>
    </p:spTree>
    <p:extLst>
      <p:ext uri="{BB962C8B-B14F-4D97-AF65-F5344CB8AC3E}">
        <p14:creationId xmlns:p14="http://schemas.microsoft.com/office/powerpoint/2010/main" val="2794455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9F69-7526-CA43-9E50-1385389E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Figures for ease of viewing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3FFB7-D351-6047-9D41-4CAC58CCE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775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E21A5D-EDC8-4646-A9D5-5F3FF519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437" y="0"/>
            <a:ext cx="5501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293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063355-A2AC-C34F-B141-842D258F1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20" y="773940"/>
            <a:ext cx="5805985" cy="515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3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500C59-AFA7-024C-8E22-103FBAD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879" y="131739"/>
            <a:ext cx="6194473" cy="641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327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F9A4F3-9FB7-7249-9F38-48815D172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408" y="0"/>
            <a:ext cx="33711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25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723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5156C4-E9BC-584E-A275-237CC6FFE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0" y="552450"/>
            <a:ext cx="47371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38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1C84-F9C7-264E-A4BE-63B123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that respond to temperature: </a:t>
            </a:r>
            <a:r>
              <a:rPr lang="en-US" dirty="0">
                <a:solidFill>
                  <a:srgbClr val="7030A0"/>
                </a:solidFill>
              </a:rPr>
              <a:t>Enzymatic potential</a:t>
            </a:r>
          </a:p>
        </p:txBody>
      </p:sp>
    </p:spTree>
    <p:extLst>
      <p:ext uri="{BB962C8B-B14F-4D97-AF65-F5344CB8AC3E}">
        <p14:creationId xmlns:p14="http://schemas.microsoft.com/office/powerpoint/2010/main" val="3087598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E4B6D8-C20B-2446-AB2F-38973A0843AA}"/>
              </a:ext>
            </a:extLst>
          </p:cNvPr>
          <p:cNvSpPr txBox="1"/>
          <p:nvPr/>
        </p:nvSpPr>
        <p:spPr>
          <a:xfrm>
            <a:off x="7681373" y="1583141"/>
            <a:ext cx="42080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Enzyme rate (Vmax) is the result of both the activation rate and deactivation rate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Leads to a peaked exponential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025BE-09DA-6D47-B9A7-3BAE69B62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9" y="371428"/>
            <a:ext cx="65024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1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E4B6D8-C20B-2446-AB2F-38973A0843AA}"/>
              </a:ext>
            </a:extLst>
          </p:cNvPr>
          <p:cNvSpPr txBox="1"/>
          <p:nvPr/>
        </p:nvSpPr>
        <p:spPr>
          <a:xfrm>
            <a:off x="7681373" y="1583141"/>
            <a:ext cx="42080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peak may change based on acclimation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Red = warm acclimated</a:t>
            </a:r>
          </a:p>
          <a:p>
            <a:r>
              <a:rPr lang="en-US" sz="2400" dirty="0">
                <a:solidFill>
                  <a:srgbClr val="0070C0"/>
                </a:solidFill>
              </a:rPr>
              <a:t>Blue = cold acclimated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025BE-09DA-6D47-B9A7-3BAE69B62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9" y="371428"/>
            <a:ext cx="6502400" cy="6388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EB758E-1514-5F43-AD11-2F2D4CE4D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19" y="371428"/>
            <a:ext cx="65024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96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1C84-F9C7-264E-A4BE-63B123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that respond to temperature: </a:t>
            </a:r>
            <a:r>
              <a:rPr lang="en-US" dirty="0">
                <a:solidFill>
                  <a:srgbClr val="7030A0"/>
                </a:solidFill>
              </a:rPr>
              <a:t>Substrate affinity</a:t>
            </a:r>
          </a:p>
        </p:txBody>
      </p:sp>
    </p:spTree>
    <p:extLst>
      <p:ext uri="{BB962C8B-B14F-4D97-AF65-F5344CB8AC3E}">
        <p14:creationId xmlns:p14="http://schemas.microsoft.com/office/powerpoint/2010/main" val="754796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588</Words>
  <Application>Microsoft Macintosh PowerPoint</Application>
  <PresentationFormat>Widescreen</PresentationFormat>
  <Paragraphs>106</Paragraphs>
  <Slides>50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Plant responses to temperature over space and time</vt:lpstr>
      <vt:lpstr>Class questions</vt:lpstr>
      <vt:lpstr>PowerPoint Presentation</vt:lpstr>
      <vt:lpstr>Class questions</vt:lpstr>
      <vt:lpstr>PowerPoint Presentation</vt:lpstr>
      <vt:lpstr>Processes that respond to temperature: Enzymatic potential</vt:lpstr>
      <vt:lpstr>PowerPoint Presentation</vt:lpstr>
      <vt:lpstr>PowerPoint Presentation</vt:lpstr>
      <vt:lpstr>Processes that respond to temperature: Substrate affinity</vt:lpstr>
      <vt:lpstr>PowerPoint Presentation</vt:lpstr>
      <vt:lpstr>Processes that respond to temperature: Diffusion</vt:lpstr>
      <vt:lpstr>Diffusion: movement from area of low concentration to high concentration</vt:lpstr>
      <vt:lpstr>Diffusion rates increase with temperature (Fick’s law coefficient increases)</vt:lpstr>
      <vt:lpstr>Class questions</vt:lpstr>
      <vt:lpstr>Respiration and temperature</vt:lpstr>
      <vt:lpstr>Respiration and temperature</vt:lpstr>
      <vt:lpstr>Respiration and temperature</vt:lpstr>
      <vt:lpstr>PowerPoint Presentation</vt:lpstr>
      <vt:lpstr>Photosynthesis and temperature</vt:lpstr>
      <vt:lpstr>Photosynthesis and temperature</vt:lpstr>
      <vt:lpstr>Photosynthesis and temperature</vt:lpstr>
      <vt:lpstr>Photosynthesis and temperature</vt:lpstr>
      <vt:lpstr>Photosynthesis and temperature</vt:lpstr>
      <vt:lpstr>Photosynthesis and temperature</vt:lpstr>
      <vt:lpstr>PowerPoint Presentation</vt:lpstr>
      <vt:lpstr>Photosynthesis and temperature</vt:lpstr>
      <vt:lpstr>PowerPoint Presentation</vt:lpstr>
      <vt:lpstr>Transpiration and temperature</vt:lpstr>
      <vt:lpstr>Transpiration and temperature</vt:lpstr>
      <vt:lpstr>Transpiration and temperature</vt:lpstr>
      <vt:lpstr>Transpiration and temperature</vt:lpstr>
      <vt:lpstr>Transpiration and temperature</vt:lpstr>
      <vt:lpstr>Transpiration and temperature</vt:lpstr>
      <vt:lpstr>PowerPoint Presentation</vt:lpstr>
      <vt:lpstr>But now what about acclimation!</vt:lpstr>
      <vt:lpstr>PowerPoint Presentation</vt:lpstr>
      <vt:lpstr>PowerPoint Presentation</vt:lpstr>
      <vt:lpstr>Class questions</vt:lpstr>
      <vt:lpstr>Will a 3-5°C increase in temperature matter? Why or why not?</vt:lpstr>
      <vt:lpstr>Thermal acclimation and the dynamic response of plant respiration to temperature</vt:lpstr>
      <vt:lpstr>Let’s talk about acclimation</vt:lpstr>
      <vt:lpstr>Seems pretty cut and dry!</vt:lpstr>
      <vt:lpstr>It turns out acclimation can be quite variable</vt:lpstr>
      <vt:lpstr>Given what you know about temperature responses: Why would plants acclimate?</vt:lpstr>
      <vt:lpstr>Figures for ease of viewing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43</cp:revision>
  <dcterms:created xsi:type="dcterms:W3CDTF">2019-02-09T15:12:21Z</dcterms:created>
  <dcterms:modified xsi:type="dcterms:W3CDTF">2021-02-15T20:41:49Z</dcterms:modified>
</cp:coreProperties>
</file>